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6" r:id="rId2"/>
    <p:sldId id="268" r:id="rId3"/>
    <p:sldId id="257" r:id="rId4"/>
    <p:sldId id="258" r:id="rId5"/>
    <p:sldId id="270" r:id="rId6"/>
    <p:sldId id="260" r:id="rId7"/>
    <p:sldId id="261" r:id="rId8"/>
    <p:sldId id="262" r:id="rId9"/>
    <p:sldId id="271" r:id="rId10"/>
    <p:sldId id="272" r:id="rId11"/>
    <p:sldId id="273" r:id="rId12"/>
    <p:sldId id="274" r:id="rId13"/>
    <p:sldId id="26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373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9207BA-A813-4F8B-877B-8ADA57AE2682}" type="datetimeFigureOut">
              <a:rPr lang="ru-RU" smtClean="0"/>
              <a:t>06.11.2016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8A11D8-0EA7-41E2-8C1B-C067B1BF40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7347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A11D8-0EA7-41E2-8C1B-C067B1BF409E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6851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618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175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4170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062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724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6942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277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0857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445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978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960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27784" y="3212976"/>
            <a:ext cx="59824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Итоги работы совета отделения</a:t>
            </a:r>
            <a:endParaRPr lang="ru-RU" sz="36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за  2 семестр 2015 – 2016 учебного года</a:t>
            </a:r>
            <a:endParaRPr lang="ru-RU" sz="36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046368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DCIM\340___10\IMG_56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39" y="3691732"/>
            <a:ext cx="3958471" cy="296885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фото дипломы\Новая папка\IMG_20160215_1856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244" y="319240"/>
            <a:ext cx="4324267" cy="285262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фото дипломы\Новая папка (2)\IMG_20160128_14125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93" y="3800996"/>
            <a:ext cx="4377307" cy="287842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фото дипломы\Новая папка (3)\IMG_550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93" y="266924"/>
            <a:ext cx="3873251" cy="290493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485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G:\фото\февраль 2016\338___12\IMG_51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02598"/>
            <a:ext cx="4072524" cy="305439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:\фото\февраль 2016\338___12\IMG_51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481" y="332656"/>
            <a:ext cx="4032448" cy="30243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G:\фото\февраль 2016\тесто, старостат\IMG_501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56" y="3573015"/>
            <a:ext cx="4039380" cy="302953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G:\фото\февраль 2016\тесто, старостат\IMG_506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713" y="3587862"/>
            <a:ext cx="4019583" cy="301468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084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фото\городец менщикова, профориентация\IMG_36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1593"/>
            <a:ext cx="3923821" cy="294286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G:\фото\327___10\IMG_205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61" y="3405304"/>
            <a:ext cx="3917780" cy="293833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G:\фото\февраль 2016\338___12\IMG_51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031" y="381628"/>
            <a:ext cx="3751912" cy="281393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G:\фото\февраль 2016\339___01\IMG_519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030" y="3405303"/>
            <a:ext cx="3985417" cy="29890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085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980728"/>
            <a:ext cx="6607646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Рейтинг учебных групп</a:t>
            </a:r>
            <a:br>
              <a:rPr lang="ru-RU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 2 семестр</a:t>
            </a:r>
            <a:endParaRPr lang="ru-RU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7584" y="3212976"/>
            <a:ext cx="7687766" cy="34607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dirty="0" smtClean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место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группа №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ru-RU" sz="3200" b="1" dirty="0" smtClean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место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выпускная группа №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ru-RU" sz="3200" b="1" dirty="0" smtClean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место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группа  № 22 </a:t>
            </a:r>
          </a:p>
          <a:p>
            <a:pPr>
              <a:buNone/>
            </a:pPr>
            <a:r>
              <a:rPr lang="ru-RU" sz="2800" b="1" i="1" dirty="0" smtClean="0"/>
              <a:t>					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1928802"/>
            <a:ext cx="7167170" cy="1071570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1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</a:br>
            <a:r>
              <a:rPr lang="ru-RU" sz="31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Выбыли - 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1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16 студентов  </a:t>
            </a:r>
            <a:r>
              <a:rPr lang="ru-RU" sz="3100" dirty="0" smtClean="0">
                <a:latin typeface="Arial" pitchFamily="34" charset="0"/>
                <a:cs typeface="Arial" pitchFamily="34" charset="0"/>
              </a:rPr>
              <a:t>по следующим причинам:</a:t>
            </a:r>
            <a:br>
              <a:rPr lang="ru-RU" sz="3100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3286124"/>
            <a:ext cx="8715436" cy="17145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/>
              <a:t>  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- по собственному желанию – 13 (2,7 %)</a:t>
            </a:r>
            <a:br>
              <a:rPr lang="ru-RU" sz="2600" dirty="0" smtClean="0">
                <a:latin typeface="Arial" pitchFamily="34" charset="0"/>
                <a:cs typeface="Arial" pitchFamily="34" charset="0"/>
              </a:rPr>
            </a:br>
            <a:r>
              <a:rPr lang="ru-RU" sz="2600" dirty="0" smtClean="0">
                <a:latin typeface="Arial" pitchFamily="34" charset="0"/>
                <a:cs typeface="Arial" pitchFamily="34" charset="0"/>
              </a:rPr>
              <a:t>- перевелись на заочную форму обучения –  2  (0,4%)</a:t>
            </a:r>
            <a:br>
              <a:rPr lang="ru-RU" sz="2600" dirty="0" smtClean="0">
                <a:latin typeface="Arial" pitchFamily="34" charset="0"/>
                <a:cs typeface="Arial" pitchFamily="34" charset="0"/>
              </a:rPr>
            </a:br>
            <a:r>
              <a:rPr lang="ru-RU" sz="2600" dirty="0" smtClean="0">
                <a:latin typeface="Arial" pitchFamily="34" charset="0"/>
                <a:cs typeface="Arial" pitchFamily="34" charset="0"/>
              </a:rPr>
              <a:t>- другие причины- 1 (2%)</a:t>
            </a:r>
            <a:endParaRPr lang="ru-RU" sz="2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3174" y="550442"/>
            <a:ext cx="6043626" cy="1143000"/>
          </a:xfrm>
        </p:spPr>
        <p:txBody>
          <a:bodyPr/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Общая успеваемость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97 %</a:t>
            </a:r>
            <a:r>
              <a:rPr lang="ru-RU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20" y="1714488"/>
            <a:ext cx="8572560" cy="464347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800" dirty="0" smtClean="0"/>
          </a:p>
          <a:p>
            <a:pPr>
              <a:buNone/>
            </a:pPr>
            <a:r>
              <a:rPr lang="ru-RU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по группам: </a:t>
            </a:r>
            <a:endParaRPr lang="ru-RU" sz="28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100% -  № 11, 12, 14, 15, 21, 24, 40, 41, 43, 44</a:t>
            </a:r>
          </a:p>
          <a:p>
            <a:pPr>
              <a:buNone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от 90% -  № 10, 14К, 22, 23, 25, 34 </a:t>
            </a:r>
          </a:p>
          <a:p>
            <a:pPr>
              <a:buNone/>
            </a:pPr>
            <a:endParaRPr lang="ru-RU" sz="28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самый низкий % успеваемости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: 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№ 20, 30, 31, 33 </a:t>
            </a:r>
            <a:r>
              <a:rPr lang="ru-RU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(старосты Шмакова Надежда, Ушакова Ксения, Коркина Карина, Шумкова Алёна)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578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571480"/>
            <a:ext cx="6751662" cy="1325563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Общее качество обучения- </a:t>
            </a:r>
            <a:r>
              <a:rPr lang="ru-RU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54 %</a:t>
            </a:r>
            <a:endParaRPr lang="ru-RU" sz="28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47056" y="2000240"/>
            <a:ext cx="7996910" cy="28797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dirty="0" smtClean="0">
                <a:solidFill>
                  <a:srgbClr val="0000FF"/>
                </a:solidFill>
              </a:rPr>
              <a:t>          Качество обучения по группам: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0000FF"/>
                </a:solidFill>
              </a:rPr>
              <a:t> </a:t>
            </a:r>
            <a:endParaRPr lang="ru-RU" sz="3200" dirty="0" smtClean="0">
              <a:solidFill>
                <a:srgbClr val="0000FF"/>
              </a:solidFill>
            </a:endParaRPr>
          </a:p>
          <a:p>
            <a:pPr>
              <a:buNone/>
            </a:pPr>
            <a:r>
              <a:rPr lang="ru-RU" sz="3600" b="1" dirty="0" smtClean="0"/>
              <a:t>	</a:t>
            </a:r>
            <a:r>
              <a:rPr lang="ru-RU" sz="3200" b="1" dirty="0" smtClean="0"/>
              <a:t> </a:t>
            </a:r>
            <a:r>
              <a:rPr lang="ru-RU" sz="3200" b="1" dirty="0" smtClean="0">
                <a:solidFill>
                  <a:srgbClr val="0000FF"/>
                </a:solidFill>
              </a:rPr>
              <a:t>70 - 80% </a:t>
            </a:r>
            <a:r>
              <a:rPr lang="ru-RU" sz="3200" b="1" dirty="0" smtClean="0"/>
              <a:t>-   11, 12 , 22, 25, 31, 41, 44</a:t>
            </a:r>
          </a:p>
          <a:p>
            <a:pPr>
              <a:buNone/>
            </a:pPr>
            <a:endParaRPr lang="ru-RU" sz="3200" b="1" dirty="0" smtClean="0"/>
          </a:p>
          <a:p>
            <a:pPr>
              <a:buNone/>
            </a:pPr>
            <a:r>
              <a:rPr lang="ru-RU" sz="3200" b="1" dirty="0" smtClean="0">
                <a:solidFill>
                  <a:srgbClr val="FF00FF"/>
                </a:solidFill>
              </a:rPr>
              <a:t> </a:t>
            </a:r>
            <a:r>
              <a:rPr lang="ru-RU" sz="3200" b="1" dirty="0" smtClean="0">
                <a:solidFill>
                  <a:srgbClr val="0000FF"/>
                </a:solidFill>
              </a:rPr>
              <a:t>30%  и ниже - </a:t>
            </a:r>
            <a:r>
              <a:rPr lang="ru-RU" sz="3200" b="1" dirty="0" smtClean="0">
                <a:solidFill>
                  <a:srgbClr val="FF00FF"/>
                </a:solidFill>
              </a:rPr>
              <a:t> </a:t>
            </a:r>
            <a:r>
              <a:rPr lang="ru-RU" sz="3200" b="1" dirty="0" smtClean="0">
                <a:solidFill>
                  <a:srgbClr val="0000FF"/>
                </a:solidFill>
              </a:rPr>
              <a:t> 10, 14К, 15, 20, 30, 40</a:t>
            </a:r>
          </a:p>
          <a:p>
            <a:endParaRPr lang="ru-RU" sz="3600" b="1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961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571480"/>
            <a:ext cx="7886700" cy="1325563"/>
          </a:xfrm>
        </p:spPr>
        <p:txBody>
          <a:bodyPr>
            <a:normAutofit/>
          </a:bodyPr>
          <a:lstStyle/>
          <a:p>
            <a:pPr algn="r"/>
            <a:r>
              <a:rPr lang="ru-RU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Наибольшее количество отличников</a:t>
            </a:r>
            <a:endParaRPr lang="ru-RU" sz="28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71472" y="2143116"/>
            <a:ext cx="7903790" cy="278608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0000FF"/>
                </a:solidFill>
              </a:rPr>
              <a:t>промежуточная аттестация</a:t>
            </a:r>
          </a:p>
          <a:p>
            <a:pPr>
              <a:buNone/>
            </a:pPr>
            <a:endParaRPr lang="ru-RU" sz="28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по 5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человек </a:t>
            </a:r>
            <a:r>
              <a:rPr lang="ru-RU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 группах № 22, 25, 41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12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по 4 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человека в группах </a:t>
            </a:r>
            <a:r>
              <a:rPr lang="ru-RU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№ 11, 12, 31, 43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785794"/>
            <a:ext cx="6679654" cy="1325563"/>
          </a:xfrm>
        </p:spPr>
        <p:txBody>
          <a:bodyPr/>
          <a:lstStyle/>
          <a:p>
            <a:pPr algn="ctr"/>
            <a:r>
              <a:rPr lang="ru-RU" b="1" dirty="0" smtClean="0">
                <a:latin typeface="+mn-lt"/>
              </a:rPr>
              <a:t>Впервые окончили семестр на           </a:t>
            </a:r>
            <a:r>
              <a:rPr lang="ru-RU" b="1" dirty="0" smtClean="0">
                <a:solidFill>
                  <a:srgbClr val="0000FF"/>
                </a:solidFill>
                <a:latin typeface="+mn-lt"/>
              </a:rPr>
              <a:t>«отлично</a:t>
            </a:r>
            <a:r>
              <a:rPr lang="ru-RU" dirty="0" smtClean="0">
                <a:solidFill>
                  <a:srgbClr val="0000FF"/>
                </a:solidFill>
                <a:latin typeface="+mn-lt"/>
              </a:rPr>
              <a:t>»</a:t>
            </a:r>
            <a:endParaRPr lang="ru-RU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sz="half" idx="2"/>
          </p:nvPr>
        </p:nvSpPr>
        <p:spPr>
          <a:xfrm>
            <a:off x="142844" y="2500307"/>
            <a:ext cx="8858312" cy="264320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№ 11 -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Белоногова Н., Васильева О.,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Жаскенова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М.,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Стенникова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М.</a:t>
            </a:r>
          </a:p>
          <a:p>
            <a:pPr>
              <a:buNone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№ 12 -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Родионова Д., Иванова А.,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Абзалилова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С., Васильева Н.</a:t>
            </a:r>
          </a:p>
          <a:p>
            <a:pPr>
              <a:buNone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№ 14 -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Максимова К. </a:t>
            </a:r>
          </a:p>
          <a:p>
            <a:pPr>
              <a:buNone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№ 21 –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Карпова А., Родина Е.</a:t>
            </a:r>
          </a:p>
          <a:p>
            <a:pPr>
              <a:buNone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№ 22 –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Бузмакова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А.,  Зырянова М., Пряхина Ю., Нагаева М.,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Хребтова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М.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785794"/>
            <a:ext cx="6823670" cy="1325563"/>
          </a:xfrm>
        </p:spPr>
        <p:txBody>
          <a:bodyPr/>
          <a:lstStyle/>
          <a:p>
            <a:pPr algn="ctr"/>
            <a:r>
              <a:rPr lang="ru-RU" b="1" dirty="0" smtClean="0">
                <a:latin typeface="+mn-lt"/>
              </a:rPr>
              <a:t>Вновь подтвердили свой статус </a:t>
            </a:r>
            <a:r>
              <a:rPr lang="ru-RU" b="1" dirty="0" smtClean="0">
                <a:solidFill>
                  <a:srgbClr val="0000FF"/>
                </a:solidFill>
                <a:latin typeface="+mn-lt"/>
              </a:rPr>
              <a:t>«отличника»</a:t>
            </a:r>
            <a:endParaRPr lang="ru-RU" b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85786" y="2357430"/>
            <a:ext cx="8072494" cy="3357586"/>
          </a:xfrm>
        </p:spPr>
        <p:txBody>
          <a:bodyPr/>
          <a:lstStyle/>
          <a:p>
            <a:pPr>
              <a:buNone/>
            </a:pPr>
            <a:r>
              <a:rPr lang="ru-RU" sz="2800" b="1" dirty="0" smtClean="0"/>
              <a:t>№ 20 – Шмакова Надежда</a:t>
            </a:r>
          </a:p>
          <a:p>
            <a:pPr>
              <a:buNone/>
            </a:pPr>
            <a:r>
              <a:rPr lang="ru-RU" sz="2800" b="1" dirty="0" smtClean="0"/>
              <a:t>№ 24 – Чистякова Марина</a:t>
            </a:r>
          </a:p>
          <a:p>
            <a:pPr>
              <a:buNone/>
            </a:pPr>
            <a:r>
              <a:rPr lang="ru-RU" sz="2800" b="1" dirty="0" smtClean="0"/>
              <a:t>№ 31 – Коркина Карина, Верховых Анастасия</a:t>
            </a:r>
          </a:p>
          <a:p>
            <a:pPr>
              <a:buNone/>
            </a:pPr>
            <a:r>
              <a:rPr lang="ru-RU" sz="2800" b="1" dirty="0" smtClean="0"/>
              <a:t>№ 33 – Кирьянова Наталья, </a:t>
            </a:r>
            <a:r>
              <a:rPr lang="ru-RU" sz="2800" b="1" dirty="0" err="1" smtClean="0"/>
              <a:t>Пшеничникова</a:t>
            </a:r>
            <a:r>
              <a:rPr lang="ru-RU" sz="2800" b="1" dirty="0" smtClean="0"/>
              <a:t> Виктория, </a:t>
            </a:r>
            <a:r>
              <a:rPr lang="ru-RU" sz="2800" b="1" dirty="0" err="1" smtClean="0"/>
              <a:t>Россыльных</a:t>
            </a:r>
            <a:r>
              <a:rPr lang="ru-RU" sz="2800" b="1" dirty="0" smtClean="0"/>
              <a:t> Анастасия</a:t>
            </a:r>
          </a:p>
          <a:p>
            <a:pPr>
              <a:buNone/>
            </a:pPr>
            <a:r>
              <a:rPr lang="ru-RU" sz="2800" b="1" dirty="0" smtClean="0"/>
              <a:t>№ 34 – Никонова Наталья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9678" y="836712"/>
            <a:ext cx="6823670" cy="93723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Посещаемость по группам  в   целом составила </a:t>
            </a:r>
            <a:r>
              <a:rPr lang="ru-RU" sz="31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b="1" dirty="0" smtClean="0">
                <a:solidFill>
                  <a:srgbClr val="0000FF"/>
                </a:solidFill>
                <a:latin typeface="+mn-lt"/>
              </a:rPr>
              <a:t>87,3 %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045532" y="4704317"/>
            <a:ext cx="7500990" cy="1200329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Самый высокий % пропусков уроков без уважительной причины в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группе:</a:t>
            </a:r>
            <a:endParaRPr lang="ru-RU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</a:t>
            </a:r>
            <a:r>
              <a:rPr lang="ru-RU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 </a:t>
            </a:r>
            <a:r>
              <a:rPr lang="ru-RU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(куратор Масюткина И.А.)</a:t>
            </a:r>
            <a:endParaRPr lang="ru-RU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4317" y="3509163"/>
            <a:ext cx="7358114" cy="830997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Высокий процент посещаемости</a:t>
            </a:r>
          </a:p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№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20, 22, 23, 24, 25,31, 33, 34, 40, 41</a:t>
            </a:r>
            <a:endParaRPr lang="ru-RU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62267" y="1988345"/>
            <a:ext cx="7344816" cy="12961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159623" y="2014206"/>
            <a:ext cx="72728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Наиболее высокий процент посещаемости</a:t>
            </a:r>
          </a:p>
          <a:p>
            <a:r>
              <a:rPr lang="ru-RU" sz="2400" b="1" dirty="0" smtClean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14 – 92,5%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052736"/>
            <a:ext cx="6895678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Количество неуспевающих и неатестованных студентов в группах: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619672" y="2708920"/>
            <a:ext cx="10801200" cy="3528392"/>
          </a:xfrm>
        </p:spPr>
        <p:txBody>
          <a:bodyPr numCol="2">
            <a:norm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FF00FF"/>
                </a:solidFill>
              </a:rPr>
              <a:t>			</a:t>
            </a:r>
            <a:r>
              <a:rPr lang="ru-RU" sz="2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2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</a:t>
            </a:r>
            <a:r>
              <a:rPr lang="ru-RU" sz="2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человека:</a:t>
            </a:r>
          </a:p>
          <a:p>
            <a:pPr>
              <a:buNone/>
            </a:pP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20</a:t>
            </a:r>
            <a:r>
              <a:rPr lang="ru-RU" sz="2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– (староста Шмакова Н.)    </a:t>
            </a:r>
            <a:endParaRPr lang="ru-RU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25 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(староста Волкова Л.)</a:t>
            </a:r>
            <a:endParaRPr lang="ru-RU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31 </a:t>
            </a:r>
            <a:r>
              <a:rPr lang="ru-RU" sz="2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(староста Коркина К.)</a:t>
            </a:r>
            <a:endParaRPr lang="ru-RU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ru-RU" sz="2600" b="1" dirty="0" smtClean="0">
                <a:solidFill>
                  <a:srgbClr val="F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ru-RU" sz="2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2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человеку:</a:t>
            </a:r>
            <a:r>
              <a:rPr lang="ru-RU" sz="2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None/>
            </a:pPr>
            <a:r>
              <a:rPr lang="ru-RU" sz="2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 10, 14к, 22, 23, 3</a:t>
            </a:r>
            <a:r>
              <a:rPr lang="ru-RU" sz="2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ru-RU" sz="2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33 </a:t>
            </a:r>
            <a:endParaRPr lang="ru-RU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ru-RU" sz="2800" b="1" dirty="0" smtClean="0"/>
          </a:p>
          <a:p>
            <a:pPr>
              <a:buNone/>
            </a:pPr>
            <a:endParaRPr lang="ru-RU" sz="2800" b="1" dirty="0" smtClean="0">
              <a:solidFill>
                <a:srgbClr val="FF00FF"/>
              </a:solidFill>
            </a:endParaRPr>
          </a:p>
          <a:p>
            <a:pPr>
              <a:buNone/>
            </a:pPr>
            <a:endParaRPr lang="ru-RU" sz="2800" b="1" dirty="0">
              <a:solidFill>
                <a:srgbClr val="FF00FF"/>
              </a:solidFill>
            </a:endParaRPr>
          </a:p>
          <a:p>
            <a:pPr>
              <a:buNone/>
            </a:pPr>
            <a:endParaRPr lang="ru-RU" sz="2800" b="1" dirty="0" smtClean="0">
              <a:solidFill>
                <a:srgbClr val="FF00FF"/>
              </a:solidFill>
            </a:endParaRPr>
          </a:p>
          <a:p>
            <a:pPr>
              <a:buNone/>
            </a:pPr>
            <a:endParaRPr lang="ru-RU" sz="2800" b="1" dirty="0">
              <a:solidFill>
                <a:srgbClr val="FF00FF"/>
              </a:solidFill>
            </a:endParaRPr>
          </a:p>
          <a:p>
            <a:pPr>
              <a:buNone/>
            </a:pPr>
            <a:endParaRPr lang="ru-RU" sz="2800" b="1" dirty="0" smtClean="0">
              <a:solidFill>
                <a:srgbClr val="FF00FF"/>
              </a:solidFill>
            </a:endParaRPr>
          </a:p>
          <a:p>
            <a:pPr>
              <a:buNone/>
            </a:pPr>
            <a:endParaRPr lang="ru-RU" sz="2800" b="1" dirty="0">
              <a:solidFill>
                <a:srgbClr val="FF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755</TotalTime>
  <Words>339</Words>
  <Application>Microsoft Office PowerPoint</Application>
  <PresentationFormat>Экран (4:3)</PresentationFormat>
  <Paragraphs>61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 Выбыли -  16 студентов  по следующим причинам:  </vt:lpstr>
      <vt:lpstr>Общая успеваемость - 97 % </vt:lpstr>
      <vt:lpstr>Общее качество обучения- 54 %</vt:lpstr>
      <vt:lpstr>Наибольшее количество отличников</vt:lpstr>
      <vt:lpstr>Впервые окончили семестр на           «отлично»</vt:lpstr>
      <vt:lpstr>Вновь подтвердили свой статус «отличника»</vt:lpstr>
      <vt:lpstr>Посещаемость по группам  в   целом составила – 87,3 %  </vt:lpstr>
      <vt:lpstr>Количество неуспевающих и неатестованных студентов в группах:</vt:lpstr>
      <vt:lpstr>Презентация PowerPoint</vt:lpstr>
      <vt:lpstr>Презентация PowerPoint</vt:lpstr>
      <vt:lpstr>Презентация PowerPoint</vt:lpstr>
      <vt:lpstr>Рейтинг учебных групп  за 2 семестр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Настя</dc:creator>
  <cp:lastModifiedBy>User</cp:lastModifiedBy>
  <cp:revision>66</cp:revision>
  <dcterms:created xsi:type="dcterms:W3CDTF">2015-10-20T13:48:58Z</dcterms:created>
  <dcterms:modified xsi:type="dcterms:W3CDTF">2016-11-06T05:40:49Z</dcterms:modified>
</cp:coreProperties>
</file>